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320" r:id="rId2"/>
    <p:sldId id="368" r:id="rId3"/>
    <p:sldId id="369" r:id="rId4"/>
    <p:sldId id="322" r:id="rId5"/>
    <p:sldId id="323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42" r:id="rId26"/>
    <p:sldId id="343" r:id="rId27"/>
    <p:sldId id="356" r:id="rId28"/>
    <p:sldId id="358" r:id="rId29"/>
    <p:sldId id="359" r:id="rId30"/>
    <p:sldId id="360" r:id="rId31"/>
    <p:sldId id="361" r:id="rId32"/>
    <p:sldId id="371" r:id="rId33"/>
    <p:sldId id="362" r:id="rId34"/>
    <p:sldId id="363" r:id="rId35"/>
    <p:sldId id="364" r:id="rId36"/>
    <p:sldId id="365" r:id="rId37"/>
    <p:sldId id="366" r:id="rId38"/>
    <p:sldId id="367" r:id="rId39"/>
    <p:sldId id="315" r:id="rId40"/>
    <p:sldId id="260" r:id="rId41"/>
    <p:sldId id="261" r:id="rId42"/>
    <p:sldId id="262" r:id="rId43"/>
    <p:sldId id="316" r:id="rId44"/>
    <p:sldId id="263" r:id="rId45"/>
    <p:sldId id="264" r:id="rId46"/>
    <p:sldId id="372" r:id="rId47"/>
    <p:sldId id="265" r:id="rId48"/>
    <p:sldId id="266" r:id="rId49"/>
    <p:sldId id="267" r:id="rId50"/>
    <p:sldId id="268" r:id="rId51"/>
    <p:sldId id="269" r:id="rId52"/>
    <p:sldId id="270" r:id="rId53"/>
    <p:sldId id="271" r:id="rId54"/>
    <p:sldId id="272" r:id="rId55"/>
    <p:sldId id="317" r:id="rId56"/>
    <p:sldId id="273" r:id="rId57"/>
    <p:sldId id="274" r:id="rId58"/>
    <p:sldId id="275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287" r:id="rId71"/>
    <p:sldId id="288" r:id="rId72"/>
    <p:sldId id="289" r:id="rId73"/>
    <p:sldId id="290" r:id="rId74"/>
    <p:sldId id="291" r:id="rId75"/>
    <p:sldId id="292" r:id="rId76"/>
    <p:sldId id="293" r:id="rId77"/>
    <p:sldId id="294" r:id="rId78"/>
    <p:sldId id="295" r:id="rId79"/>
    <p:sldId id="296" r:id="rId80"/>
    <p:sldId id="297" r:id="rId81"/>
    <p:sldId id="298" r:id="rId82"/>
    <p:sldId id="299" r:id="rId83"/>
    <p:sldId id="318" r:id="rId84"/>
    <p:sldId id="300" r:id="rId85"/>
    <p:sldId id="301" r:id="rId86"/>
    <p:sldId id="302" r:id="rId87"/>
    <p:sldId id="303" r:id="rId88"/>
    <p:sldId id="304" r:id="rId89"/>
    <p:sldId id="305" r:id="rId90"/>
    <p:sldId id="319" r:id="rId91"/>
    <p:sldId id="306" r:id="rId92"/>
    <p:sldId id="307" r:id="rId93"/>
    <p:sldId id="308" r:id="rId94"/>
    <p:sldId id="309" r:id="rId95"/>
    <p:sldId id="310" r:id="rId96"/>
    <p:sldId id="311" r:id="rId97"/>
    <p:sldId id="312" r:id="rId98"/>
    <p:sldId id="313" r:id="rId99"/>
    <p:sldId id="370" r:id="rId100"/>
    <p:sldId id="314" r:id="rId101"/>
    <p:sldId id="321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42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46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E2B48-083F-46E8-8118-EEF938FB7CE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04EB2-5204-42AD-9774-4A60BFF29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8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4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13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7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2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8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5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2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5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5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D49E5-C308-4469-8D38-6B7ACD40554D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64BA-BCB7-48A3-80BB-8E3BFDAD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7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36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 MAPPING AND EKF SLAM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Reminder: </a:t>
            </a:r>
            <a:r>
              <a:rPr lang="en-US" dirty="0" err="1" smtClean="0"/>
              <a:t>Jacobian</a:t>
            </a:r>
            <a:r>
              <a:rPr lang="en-US" dirty="0" smtClean="0"/>
              <a:t>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 t="27275" r="18844" b="12704"/>
          <a:stretch/>
        </p:blipFill>
        <p:spPr bwMode="auto">
          <a:xfrm>
            <a:off x="0" y="1370680"/>
            <a:ext cx="8991600" cy="548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8198" y="5791200"/>
            <a:ext cx="9162197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Jacobian</a:t>
            </a:r>
            <a:r>
              <a:rPr lang="en-US" sz="3200" dirty="0" smtClean="0"/>
              <a:t> Matrix represents the gradient of a scalar valued function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50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3804" r="15033" b="4837"/>
          <a:stretch/>
        </p:blipFill>
        <p:spPr bwMode="auto">
          <a:xfrm>
            <a:off x="35859" y="0"/>
            <a:ext cx="913224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2908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3385" r="15033" b="4418"/>
          <a:stretch/>
        </p:blipFill>
        <p:spPr bwMode="auto">
          <a:xfrm>
            <a:off x="0" y="-17310"/>
            <a:ext cx="9144000" cy="68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9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8" y="32950"/>
            <a:ext cx="9135761" cy="149104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Linearization is done through First Order Taylor Expansion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33356" r="15314" b="12257"/>
          <a:stretch/>
        </p:blipFill>
        <p:spPr bwMode="auto">
          <a:xfrm>
            <a:off x="0" y="2098649"/>
            <a:ext cx="9144000" cy="475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981200"/>
            <a:ext cx="38100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Linearization for prediction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25355" y="4343400"/>
            <a:ext cx="38100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Linearization for correction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81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14414" r="15135" b="11097"/>
          <a:stretch/>
        </p:blipFill>
        <p:spPr bwMode="auto">
          <a:xfrm>
            <a:off x="-1" y="9099"/>
            <a:ext cx="8910673" cy="612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3061648"/>
            <a:ext cx="9906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3390900" y="2895600"/>
            <a:ext cx="0" cy="166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91400" y="1676400"/>
            <a:ext cx="9906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96200" y="2045732"/>
            <a:ext cx="190500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10200" y="1445820"/>
            <a:ext cx="9906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matrix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05500" y="1861066"/>
            <a:ext cx="1905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62600" y="6132395"/>
            <a:ext cx="3124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Matrix-vector multiplication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2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42550"/>
            <a:ext cx="8229600" cy="81065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 smtClean="0"/>
              <a:t>When we insert to </a:t>
            </a:r>
            <a:r>
              <a:rPr lang="en-US" dirty="0" err="1" smtClean="0"/>
              <a:t>Kalman</a:t>
            </a:r>
            <a:r>
              <a:rPr lang="en-US" dirty="0" smtClean="0"/>
              <a:t> filter equations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 t="14126" r="15135" b="18950"/>
          <a:stretch/>
        </p:blipFill>
        <p:spPr bwMode="auto">
          <a:xfrm>
            <a:off x="0" y="228600"/>
            <a:ext cx="8907162" cy="551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400800" y="4724400"/>
            <a:ext cx="8382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05000" y="2659559"/>
            <a:ext cx="3048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00" y="3276600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2819400"/>
            <a:ext cx="304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2743200"/>
            <a:ext cx="15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066800" y="3962400"/>
            <a:ext cx="9906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67600" y="18288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From previous slide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791200" y="2151965"/>
            <a:ext cx="1676400" cy="833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34200" y="457200"/>
            <a:ext cx="13716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nonlinear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10000" y="826532"/>
            <a:ext cx="3352800" cy="2159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14414" r="15135" b="15441"/>
          <a:stretch/>
        </p:blipFill>
        <p:spPr bwMode="auto">
          <a:xfrm>
            <a:off x="1" y="146451"/>
            <a:ext cx="9144000" cy="58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742550"/>
            <a:ext cx="8229600" cy="81065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When we insert to Kalman filter equations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400800" y="4724400"/>
            <a:ext cx="8382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96200" y="2743200"/>
            <a:ext cx="15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18288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From previous slide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1200" y="2151965"/>
            <a:ext cx="1676400" cy="833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34200" y="457200"/>
            <a:ext cx="13716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nonlinear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10000" y="826532"/>
            <a:ext cx="3352800" cy="2159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800" y="2743200"/>
            <a:ext cx="304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6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EKF Linearization: </a:t>
            </a:r>
            <a:r>
              <a:rPr lang="en-US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Order Taylor Series </a:t>
            </a:r>
            <a:r>
              <a:rPr lang="en-US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Expansion. </a:t>
            </a:r>
            <a:r>
              <a:rPr lang="en-US" sz="49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Matrix vs Scalar</a:t>
            </a:r>
            <a:endParaRPr lang="en-US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6200" y="1752601"/>
            <a:ext cx="1447800" cy="1295400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en-US" dirty="0" smtClean="0"/>
              <a:t>Scalar case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1" t="30749" r="34234" b="20001"/>
          <a:stretch/>
        </p:blipFill>
        <p:spPr bwMode="auto">
          <a:xfrm>
            <a:off x="304800" y="1600200"/>
            <a:ext cx="7074331" cy="4953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324600" y="2057400"/>
            <a:ext cx="1447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334000" y="2057400"/>
            <a:ext cx="2438400" cy="3276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7030570" y="4343400"/>
            <a:ext cx="2113429" cy="1295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MATRIX</a:t>
            </a:r>
            <a:r>
              <a:rPr lang="en-US" dirty="0" smtClean="0"/>
              <a:t> case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943600" y="3886200"/>
            <a:ext cx="108697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876800" y="5334000"/>
            <a:ext cx="2286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8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41"/>
            <a:ext cx="9143999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Algorithm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 with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Kalman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Algorithm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2" t="28612" r="18558" b="13308"/>
          <a:stretch/>
        </p:blipFill>
        <p:spPr bwMode="auto">
          <a:xfrm>
            <a:off x="0" y="1148741"/>
            <a:ext cx="9144000" cy="570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9135" y="2590800"/>
            <a:ext cx="25908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49097" y="4762500"/>
            <a:ext cx="2971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4116" y="1922040"/>
            <a:ext cx="274083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in linear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Kalman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858000" y="2291372"/>
            <a:ext cx="0" cy="29942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7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" y="35859"/>
            <a:ext cx="9036393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Kalman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 Algorithm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9" t="38154" r="18287" b="10168"/>
          <a:stretch/>
        </p:blipFill>
        <p:spPr bwMode="auto">
          <a:xfrm>
            <a:off x="152398" y="1752600"/>
            <a:ext cx="8886361" cy="472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3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317" y="0"/>
            <a:ext cx="8229600" cy="60136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Linearity Assumption Revisited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5867400"/>
            <a:ext cx="21336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Mean of p(x)</a:t>
            </a:r>
            <a:endParaRPr lang="en-US" sz="2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2" t="29839" r="31653" b="20575"/>
          <a:stretch/>
        </p:blipFill>
        <p:spPr bwMode="auto">
          <a:xfrm>
            <a:off x="28832" y="666976"/>
            <a:ext cx="6981568" cy="622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562600" y="2019300"/>
            <a:ext cx="3581400" cy="8763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Linear mapping of Mean: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y=</a:t>
            </a:r>
            <a:r>
              <a:rPr lang="en-US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ax+b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4648200"/>
            <a:ext cx="2286000" cy="685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Mean of p(y)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90600" y="2590800"/>
            <a:ext cx="14478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800600" y="5943600"/>
            <a:ext cx="2209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4844"/>
            <a:ext cx="2438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Grey represents true distribution of p(y)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219200" y="661175"/>
            <a:ext cx="609600" cy="1796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7086600" y="3581400"/>
            <a:ext cx="19050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ideal case of pushing </a:t>
            </a:r>
            <a:r>
              <a:rPr lang="en-US" dirty="0" err="1" smtClean="0"/>
              <a:t>gaussian</a:t>
            </a:r>
            <a:r>
              <a:rPr lang="en-US" dirty="0" smtClean="0"/>
              <a:t> through a linear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514" y="0"/>
            <a:ext cx="8229600" cy="65284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Non-linear Function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7" t="29622" r="30090" b="17550"/>
          <a:stretch/>
        </p:blipFill>
        <p:spPr bwMode="auto">
          <a:xfrm>
            <a:off x="0" y="724014"/>
            <a:ext cx="6858000" cy="610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535" y="4343400"/>
            <a:ext cx="2456935" cy="762001"/>
          </a:xfrm>
          <a:solidFill>
            <a:srgbClr val="FFFF00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Gaussian of p(y)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48400" y="1295400"/>
            <a:ext cx="2456935" cy="7620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Non-linear function g(x)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10400" y="5867400"/>
            <a:ext cx="2133600" cy="685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smtClean="0"/>
              <a:t>Mean of p(x)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705600" y="3581400"/>
            <a:ext cx="22860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a real  case of pushing a </a:t>
            </a:r>
            <a:r>
              <a:rPr lang="en-US" dirty="0" err="1" smtClean="0"/>
              <a:t>gaussian</a:t>
            </a:r>
            <a:r>
              <a:rPr lang="en-US" dirty="0" smtClean="0"/>
              <a:t> through a </a:t>
            </a:r>
            <a:r>
              <a:rPr lang="en-US" dirty="0" smtClean="0">
                <a:solidFill>
                  <a:srgbClr val="FFFF00"/>
                </a:solidFill>
              </a:rPr>
              <a:t>non-linear system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371600" y="2667000"/>
            <a:ext cx="9906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4844"/>
            <a:ext cx="2438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Grey represents true distribution of p(y)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447800" y="661175"/>
            <a:ext cx="228600" cy="13962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572000" y="5638800"/>
            <a:ext cx="2438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4800" y="5638800"/>
            <a:ext cx="2133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 are approximating grey by blue, not good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209800" y="5181600"/>
            <a:ext cx="0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1750"/>
            <a:ext cx="8424863" cy="1190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Slides for the book:</a:t>
            </a:r>
            <a:br>
              <a:rPr lang="en-US" smtClean="0"/>
            </a:br>
            <a:r>
              <a:rPr lang="en-US" smtClean="0"/>
              <a:t>Probabilistic Robotics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Authors:</a:t>
            </a:r>
          </a:p>
          <a:p>
            <a:pPr lvl="1" eaLnBrk="1" hangingPunct="1"/>
            <a:r>
              <a:rPr lang="en-US" smtClean="0"/>
              <a:t>Sebastian Thrun</a:t>
            </a:r>
          </a:p>
          <a:p>
            <a:pPr lvl="1" eaLnBrk="1" hangingPunct="1"/>
            <a:r>
              <a:rPr lang="en-US" smtClean="0"/>
              <a:t>Wolfram Burgard</a:t>
            </a:r>
          </a:p>
          <a:p>
            <a:pPr lvl="1" eaLnBrk="1" hangingPunct="1"/>
            <a:r>
              <a:rPr lang="en-US" smtClean="0"/>
              <a:t>Dieter Fox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Publisher:</a:t>
            </a:r>
          </a:p>
          <a:p>
            <a:pPr lvl="1" eaLnBrk="1" hangingPunct="1"/>
            <a:r>
              <a:rPr lang="en-US" smtClean="0"/>
              <a:t>MIT Press, 2005.</a:t>
            </a:r>
          </a:p>
          <a:p>
            <a:pPr eaLnBrk="1" hangingPunct="1"/>
            <a:r>
              <a:rPr lang="en-US" smtClean="0"/>
              <a:t>Web site for the book &amp; more slides:</a:t>
            </a:r>
          </a:p>
          <a:p>
            <a:pPr lvl="1" eaLnBrk="1" hangingPunct="1"/>
            <a:endParaRPr lang="en-US" smtClean="0"/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255713"/>
            <a:ext cx="38385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681163" y="5791200"/>
            <a:ext cx="70024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Pct val="120000"/>
            </a:pPr>
            <a:r>
              <a:rPr lang="en-US"/>
              <a:t>http://www.probabilistic-robotics.org/</a:t>
            </a:r>
          </a:p>
        </p:txBody>
      </p:sp>
    </p:spTree>
    <p:extLst>
      <p:ext uri="{BB962C8B-B14F-4D97-AF65-F5344CB8AC3E}">
        <p14:creationId xmlns:p14="http://schemas.microsoft.com/office/powerpoint/2010/main" val="31530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51"/>
            <a:ext cx="9144000" cy="136565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Linearization (1): </a:t>
            </a:r>
            <a:b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Taylor approximation and EKF Gaussian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3" t="30271" r="32193" b="21705"/>
          <a:stretch/>
        </p:blipFill>
        <p:spPr bwMode="auto">
          <a:xfrm>
            <a:off x="0" y="1398607"/>
            <a:ext cx="6172200" cy="545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072268"/>
            <a:ext cx="1752600" cy="1782763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Better than in last slide. 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mean</a:t>
            </a:r>
            <a:r>
              <a:rPr lang="en-US" dirty="0" smtClean="0"/>
              <a:t> is closer to grey shape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00200" y="2971800"/>
            <a:ext cx="533400" cy="2667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77000" y="4648200"/>
            <a:ext cx="2438400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example shows that </a:t>
            </a:r>
            <a:r>
              <a:rPr lang="en-US" dirty="0" smtClean="0">
                <a:solidFill>
                  <a:srgbClr val="FF0000"/>
                </a:solidFill>
              </a:rPr>
              <a:t>Gaussian of EKF </a:t>
            </a:r>
            <a:r>
              <a:rPr lang="en-US" dirty="0" smtClean="0"/>
              <a:t>better represents estimated value than the </a:t>
            </a:r>
            <a:r>
              <a:rPr lang="en-US" dirty="0" smtClean="0">
                <a:solidFill>
                  <a:srgbClr val="0070C0"/>
                </a:solidFill>
              </a:rPr>
              <a:t>Gaussian mean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3200400"/>
            <a:ext cx="2286000" cy="3200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Now the height is reduced to </a:t>
            </a:r>
            <a:r>
              <a:rPr lang="en-US" sz="2400" dirty="0" smtClean="0"/>
              <a:t>2.</a:t>
            </a:r>
          </a:p>
          <a:p>
            <a:r>
              <a:rPr lang="en-US" sz="2400" dirty="0" smtClean="0"/>
              <a:t>More uncertainty</a:t>
            </a:r>
          </a:p>
          <a:p>
            <a:r>
              <a:rPr lang="en-US" sz="2400" dirty="0" smtClean="0"/>
              <a:t>EKF even better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0768" y="0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EKF Linearization (2)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30270" r="29910" b="19999"/>
          <a:stretch/>
        </p:blipFill>
        <p:spPr bwMode="auto">
          <a:xfrm>
            <a:off x="0" y="878195"/>
            <a:ext cx="6858000" cy="597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695568" y="5105400"/>
            <a:ext cx="216243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7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986025"/>
            <a:ext cx="2266950" cy="264337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Even more difference </a:t>
            </a:r>
            <a:r>
              <a:rPr lang="en-US" sz="2400" dirty="0" smtClean="0"/>
              <a:t>of EKF Gaussian and real Gaussian, </a:t>
            </a:r>
            <a:r>
              <a:rPr lang="en-US" sz="2400" dirty="0" smtClean="0">
                <a:solidFill>
                  <a:srgbClr val="0070C0"/>
                </a:solidFill>
              </a:rPr>
              <a:t>but better estimation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62384" y="0"/>
            <a:ext cx="4281616" cy="5715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EKF Linearization (3)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30270" r="29910" b="19999"/>
          <a:stretch/>
        </p:blipFill>
        <p:spPr bwMode="auto">
          <a:xfrm>
            <a:off x="2750634" y="3276599"/>
            <a:ext cx="4107365" cy="35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3" t="30271" r="32193" b="21705"/>
          <a:stretch/>
        </p:blipFill>
        <p:spPr bwMode="auto">
          <a:xfrm>
            <a:off x="0" y="0"/>
            <a:ext cx="3429000" cy="303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095500" y="4038600"/>
            <a:ext cx="9525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7999" y="5791200"/>
            <a:ext cx="182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Smaller max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9" y="-15240"/>
            <a:ext cx="9110471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Conclusion: </a:t>
            </a:r>
            <a:r>
              <a:rPr lang="en-US" sz="2800" dirty="0" smtClean="0"/>
              <a:t>NON-GAUSSIAN distribution of output  requires EKF or something better that would calculate the mean better</a:t>
            </a:r>
            <a:endParaRPr lang="en-US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28468" r="24646" b="4865"/>
          <a:stretch/>
        </p:blipFill>
        <p:spPr bwMode="auto">
          <a:xfrm>
            <a:off x="33529" y="1248996"/>
            <a:ext cx="7863839" cy="560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460" y="4876800"/>
            <a:ext cx="2116540" cy="12954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2000" dirty="0" smtClean="0"/>
              <a:t>Gaussian with high value of standard deviation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629400" y="5029200"/>
            <a:ext cx="6096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529" y="4876800"/>
            <a:ext cx="3471671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this case the input Gaussian does not create an output Gaussian</a:t>
            </a:r>
            <a:r>
              <a:rPr lang="en-US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 Gaussian estimation of output is worse than EKF estimation of Gaussian with respect to mean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638" y="5410200"/>
            <a:ext cx="2286000" cy="9906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Narrow and short </a:t>
            </a:r>
            <a:r>
              <a:rPr lang="en-US" sz="2400" dirty="0" err="1" smtClean="0"/>
              <a:t>gaussian</a:t>
            </a:r>
            <a:endParaRPr lang="en-US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4" t="31063" r="33243" b="20000"/>
          <a:stretch/>
        </p:blipFill>
        <p:spPr bwMode="auto">
          <a:xfrm>
            <a:off x="0" y="1712594"/>
            <a:ext cx="5519352" cy="517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0" y="76200"/>
            <a:ext cx="5257800" cy="86291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EKF Linearization (5)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21994"/>
            <a:ext cx="2286000" cy="9906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Gaussian similar to EKF </a:t>
            </a:r>
            <a:r>
              <a:rPr lang="en-US" sz="2400" dirty="0" err="1" smtClean="0"/>
              <a:t>gaussian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735472" y="1459032"/>
            <a:ext cx="3352800" cy="28007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In this case EKF works similarly to KF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995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64" y="6178"/>
            <a:ext cx="9076036" cy="174642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on Extended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Kalman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Filters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33225" r="20887" b="18343"/>
          <a:stretch/>
        </p:blipFill>
        <p:spPr bwMode="auto">
          <a:xfrm>
            <a:off x="457200" y="2209800"/>
            <a:ext cx="8303742" cy="415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195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Literature on </a:t>
            </a:r>
            <a:r>
              <a:rPr lang="en-US" dirty="0" err="1" smtClean="0"/>
              <a:t>Kalman</a:t>
            </a:r>
            <a:r>
              <a:rPr lang="en-US" dirty="0" smtClean="0"/>
              <a:t> Filter and EKF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t="35409" r="16576" b="22162"/>
          <a:stretch/>
        </p:blipFill>
        <p:spPr bwMode="auto">
          <a:xfrm>
            <a:off x="242247" y="2286000"/>
            <a:ext cx="8840429" cy="363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1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295400"/>
            <a:ext cx="8424863" cy="434022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219032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Localization of two-dimensional robot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894013"/>
            <a:ext cx="8410575" cy="3325812"/>
          </a:xfrm>
        </p:spPr>
        <p:txBody>
          <a:bodyPr/>
          <a:lstStyle/>
          <a:p>
            <a:pPr eaLnBrk="1" hangingPunct="1">
              <a:spcBef>
                <a:spcPct val="10000"/>
              </a:spcBef>
            </a:pPr>
            <a:r>
              <a:rPr lang="en-US" sz="2400" b="1" smtClean="0">
                <a:solidFill>
                  <a:schemeClr val="folHlink"/>
                </a:solidFill>
              </a:rPr>
              <a:t>Given</a:t>
            </a:r>
            <a:r>
              <a:rPr lang="en-US" sz="2400" smtClean="0"/>
              <a:t> 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2000" smtClean="0"/>
              <a:t>Map of the environment.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2000" smtClean="0"/>
              <a:t>Sequence of sensor measurements.</a:t>
            </a:r>
            <a:endParaRPr lang="en-US" sz="2000" b="1" smtClean="0">
              <a:solidFill>
                <a:schemeClr val="folHlink"/>
              </a:solidFill>
            </a:endParaRPr>
          </a:p>
          <a:p>
            <a:pPr eaLnBrk="1" hangingPunct="1">
              <a:spcBef>
                <a:spcPct val="10000"/>
              </a:spcBef>
            </a:pPr>
            <a:r>
              <a:rPr lang="en-US" sz="2400" b="1" smtClean="0">
                <a:solidFill>
                  <a:schemeClr val="folHlink"/>
                </a:solidFill>
              </a:rPr>
              <a:t>Wanted</a:t>
            </a:r>
            <a:endParaRPr lang="en-US" sz="2400" smtClean="0"/>
          </a:p>
          <a:p>
            <a:pPr lvl="1" eaLnBrk="1" hangingPunct="1">
              <a:spcBef>
                <a:spcPct val="10000"/>
              </a:spcBef>
            </a:pPr>
            <a:r>
              <a:rPr lang="en-US" sz="2000" smtClean="0"/>
              <a:t>Estimate of the robot’s position.</a:t>
            </a:r>
          </a:p>
          <a:p>
            <a:pPr eaLnBrk="1" hangingPunct="1">
              <a:spcBef>
                <a:spcPct val="10000"/>
              </a:spcBef>
            </a:pPr>
            <a:r>
              <a:rPr lang="en-US" sz="2400" b="1" smtClean="0">
                <a:solidFill>
                  <a:schemeClr val="folHlink"/>
                </a:solidFill>
              </a:rPr>
              <a:t>Problem classes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2000" smtClean="0"/>
              <a:t>Position tracking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2000" smtClean="0"/>
              <a:t>Global localization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2000" smtClean="0"/>
              <a:t>Kidnapped robot problem (recovery)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936625" y="1247775"/>
            <a:ext cx="7515225" cy="1323439"/>
          </a:xfrm>
          <a:prstGeom prst="rect">
            <a:avLst/>
          </a:prstGeom>
          <a:solidFill>
            <a:srgbClr val="FFFF99"/>
          </a:solidFill>
          <a:ln w="25400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Pct val="120000"/>
            </a:pPr>
            <a:r>
              <a:rPr lang="en-US" sz="2000"/>
              <a:t>“Using sensory information to locate the robot in its environment is the most fundamental problem to providing a mobile robot with autonomous capabilities.”                 [Cox ’91]</a:t>
            </a:r>
          </a:p>
        </p:txBody>
      </p:sp>
    </p:spTree>
    <p:extLst>
      <p:ext uri="{BB962C8B-B14F-4D97-AF65-F5344CB8AC3E}">
        <p14:creationId xmlns:p14="http://schemas.microsoft.com/office/powerpoint/2010/main" val="1494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217488"/>
            <a:ext cx="8532812" cy="6456362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SzTx/>
              <a:buFontTx/>
              <a:buAutoNum type="arabicPeriod"/>
            </a:pPr>
            <a:r>
              <a:rPr lang="en-US" sz="2400" b="1" dirty="0" err="1" smtClean="0">
                <a:solidFill>
                  <a:schemeClr val="folHlink"/>
                </a:solidFill>
              </a:rPr>
              <a:t>EKF_localization</a:t>
            </a:r>
            <a:r>
              <a:rPr lang="en-US" sz="2400" b="1" dirty="0" smtClean="0">
                <a:solidFill>
                  <a:schemeClr val="folHlink"/>
                </a:solidFill>
              </a:rPr>
              <a:t> </a:t>
            </a:r>
            <a:r>
              <a:rPr lang="en-US" sz="2000" dirty="0" smtClean="0"/>
              <a:t>(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i="1" baseline="-25000" dirty="0" smtClean="0"/>
              <a:t>t-1</a:t>
            </a:r>
            <a:r>
              <a:rPr lang="en-US" sz="2000" i="1" dirty="0" smtClean="0"/>
              <a:t>,</a:t>
            </a:r>
            <a:r>
              <a:rPr lang="en-US" sz="2000" i="1" baseline="-25000" dirty="0" smtClean="0"/>
              <a:t> </a:t>
            </a:r>
            <a:r>
              <a:rPr lang="en-US" sz="2000" dirty="0" smtClean="0">
                <a:latin typeface="Symbol" pitchFamily="18" charset="2"/>
              </a:rPr>
              <a:t>S</a:t>
            </a:r>
            <a:r>
              <a:rPr lang="en-US" sz="2000" i="1" baseline="-25000" dirty="0" smtClean="0"/>
              <a:t>t-1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u</a:t>
            </a:r>
            <a:r>
              <a:rPr lang="en-US" sz="2000" i="1" baseline="-25000" dirty="0" err="1" smtClean="0"/>
              <a:t>t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z</a:t>
            </a:r>
            <a:r>
              <a:rPr lang="en-US" sz="2000" i="1" baseline="-25000" dirty="0" err="1" smtClean="0"/>
              <a:t>t</a:t>
            </a:r>
            <a:r>
              <a:rPr lang="en-US" sz="2000" i="1" dirty="0" smtClean="0"/>
              <a:t>,</a:t>
            </a:r>
            <a:r>
              <a:rPr lang="en-US" sz="2000" i="1" baseline="-25000" dirty="0" smtClean="0"/>
              <a:t> </a:t>
            </a:r>
            <a:r>
              <a:rPr lang="en-US" sz="2000" i="1" dirty="0" smtClean="0"/>
              <a:t>m</a:t>
            </a:r>
            <a:r>
              <a:rPr lang="en-US" sz="2000" dirty="0" smtClean="0"/>
              <a:t>):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 Phase:</a:t>
            </a:r>
            <a:endParaRPr lang="en-US" sz="2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eaLnBrk="1" hangingPunct="1">
              <a:lnSpc>
                <a:spcPct val="80000"/>
              </a:lnSpc>
              <a:buSzTx/>
              <a:buFontTx/>
              <a:buAutoNum type="arabicPeriod"/>
            </a:pPr>
            <a:endParaRPr lang="en-US" sz="1800" b="1" dirty="0" smtClean="0">
              <a:latin typeface="Symbol" pitchFamily="18" charset="2"/>
            </a:endParaRPr>
          </a:p>
          <a:p>
            <a:pPr marL="609600" indent="-609600" eaLnBrk="1" hangingPunct="1">
              <a:lnSpc>
                <a:spcPct val="80000"/>
              </a:lnSpc>
              <a:buSzTx/>
              <a:buFontTx/>
              <a:buAutoNum type="arabicPeriod"/>
            </a:pPr>
            <a:endParaRPr lang="en-US" sz="1800" b="1" dirty="0" smtClean="0">
              <a:latin typeface="Symbol" pitchFamily="18" charset="2"/>
            </a:endParaRPr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endParaRPr lang="en-US" sz="20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endParaRPr lang="en-US" sz="20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endParaRPr lang="en-US" sz="20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endParaRPr lang="en-US" sz="20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000" dirty="0" smtClean="0"/>
              <a:t> </a:t>
            </a:r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endParaRPr lang="en-US" sz="20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000" dirty="0" smtClean="0"/>
              <a:t> </a:t>
            </a:r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000" dirty="0" smtClean="0"/>
              <a:t> </a:t>
            </a:r>
          </a:p>
        </p:txBody>
      </p:sp>
      <p:graphicFrame>
        <p:nvGraphicFramePr>
          <p:cNvPr id="8196" name="Object 3"/>
          <p:cNvGraphicFramePr>
            <a:graphicFrameLocks noChangeAspect="1"/>
          </p:cNvGraphicFramePr>
          <p:nvPr/>
        </p:nvGraphicFramePr>
        <p:xfrm>
          <a:off x="1165225" y="5795963"/>
          <a:ext cx="178117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3" imgW="952087" imgH="228501" progId="Equation.3">
                  <p:embed/>
                </p:oleObj>
              </mc:Choice>
              <mc:Fallback>
                <p:oleObj name="Equation" r:id="rId3" imgW="95208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5795963"/>
                        <a:ext cx="1781175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4"/>
          <p:cNvGraphicFramePr>
            <a:graphicFrameLocks noChangeAspect="1"/>
          </p:cNvGraphicFramePr>
          <p:nvPr/>
        </p:nvGraphicFramePr>
        <p:xfrm>
          <a:off x="1165225" y="6183313"/>
          <a:ext cx="277812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5" imgW="1485255" imgH="253890" progId="Equation.3">
                  <p:embed/>
                </p:oleObj>
              </mc:Choice>
              <mc:Fallback>
                <p:oleObj name="Equation" r:id="rId5" imgW="148525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6183313"/>
                        <a:ext cx="277812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5"/>
          <p:cNvGraphicFramePr>
            <a:graphicFrameLocks noChangeAspect="1"/>
          </p:cNvGraphicFramePr>
          <p:nvPr/>
        </p:nvGraphicFramePr>
        <p:xfrm>
          <a:off x="1060450" y="935038"/>
          <a:ext cx="4589463" cy="189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7" imgW="3263900" imgH="1346200" progId="Equation.3">
                  <p:embed/>
                </p:oleObj>
              </mc:Choice>
              <mc:Fallback>
                <p:oleObj name="Equation" r:id="rId7" imgW="3263900" imgH="1346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935038"/>
                        <a:ext cx="4589463" cy="189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6"/>
          <p:cNvGraphicFramePr>
            <a:graphicFrameLocks noChangeAspect="1"/>
          </p:cNvGraphicFramePr>
          <p:nvPr/>
        </p:nvGraphicFramePr>
        <p:xfrm>
          <a:off x="1165225" y="3068638"/>
          <a:ext cx="3308350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9" imgW="2362200" imgH="1270000" progId="Equation.3">
                  <p:embed/>
                </p:oleObj>
              </mc:Choice>
              <mc:Fallback>
                <p:oleObj name="Equation" r:id="rId9" imgW="2362200" imgH="1270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068638"/>
                        <a:ext cx="3308350" cy="178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7"/>
          <p:cNvGraphicFramePr>
            <a:graphicFrameLocks noChangeAspect="1"/>
          </p:cNvGraphicFramePr>
          <p:nvPr/>
        </p:nvGraphicFramePr>
        <p:xfrm>
          <a:off x="1165225" y="4811713"/>
          <a:ext cx="40671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11" imgW="2895600" imgH="508000" progId="Equation.3">
                  <p:embed/>
                </p:oleObj>
              </mc:Choice>
              <mc:Fallback>
                <p:oleObj name="Equation" r:id="rId11" imgW="2895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4811713"/>
                        <a:ext cx="40671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5641975" y="4908550"/>
            <a:ext cx="1792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/>
              <a:t>Motion noise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5594350" y="1698625"/>
            <a:ext cx="36165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dirty="0" err="1"/>
              <a:t>Jacobian</a:t>
            </a:r>
            <a:r>
              <a:rPr lang="en-US" sz="2000" dirty="0"/>
              <a:t> of </a:t>
            </a:r>
            <a:r>
              <a:rPr lang="en-US" sz="2000" i="1" dirty="0"/>
              <a:t>g</a:t>
            </a:r>
            <a:r>
              <a:rPr lang="en-US" sz="2000" dirty="0"/>
              <a:t> w.r.t </a:t>
            </a:r>
            <a:r>
              <a:rPr lang="en-US" sz="2000" dirty="0">
                <a:solidFill>
                  <a:srgbClr val="FF0000"/>
                </a:solidFill>
              </a:rPr>
              <a:t>location</a:t>
            </a: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5670550" y="5813425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folHlink"/>
                </a:solidFill>
              </a:rPr>
              <a:t>Predicted mean</a:t>
            </a:r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5670550" y="6203950"/>
            <a:ext cx="2816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folHlink"/>
                </a:solidFill>
              </a:rPr>
              <a:t>Predicted covariance</a:t>
            </a:r>
          </a:p>
        </p:txBody>
      </p:sp>
      <p:sp>
        <p:nvSpPr>
          <p:cNvPr id="8205" name="Text Box 12"/>
          <p:cNvSpPr txBox="1">
            <a:spLocks noChangeArrowheads="1"/>
          </p:cNvSpPr>
          <p:nvPr/>
        </p:nvSpPr>
        <p:spPr bwMode="auto">
          <a:xfrm>
            <a:off x="5641975" y="3717925"/>
            <a:ext cx="351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/>
              <a:t>Jacobian of </a:t>
            </a:r>
            <a:r>
              <a:rPr lang="en-US" sz="2000" i="1"/>
              <a:t>g</a:t>
            </a:r>
            <a:r>
              <a:rPr lang="en-US" sz="2000"/>
              <a:t> w.r.t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4600" y="381000"/>
            <a:ext cx="1828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x,y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)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943600" y="750332"/>
            <a:ext cx="809625" cy="697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486400" y="750332"/>
            <a:ext cx="1266825" cy="29675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8203" idx="1"/>
          </p:cNvCxnSpPr>
          <p:nvPr/>
        </p:nvCxnSpPr>
        <p:spPr>
          <a:xfrm flipH="1" flipV="1">
            <a:off x="3429000" y="5996781"/>
            <a:ext cx="224155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204" idx="1"/>
          </p:cNvCxnSpPr>
          <p:nvPr/>
        </p:nvCxnSpPr>
        <p:spPr>
          <a:xfrm flipH="1" flipV="1">
            <a:off x="4549775" y="6387306"/>
            <a:ext cx="112077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24599" y="2743200"/>
            <a:ext cx="1109663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6999" y="3197423"/>
            <a:ext cx="1447801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velocity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>
            <a:stCxn id="18" idx="1"/>
          </p:cNvCxnSpPr>
          <p:nvPr/>
        </p:nvCxnSpPr>
        <p:spPr>
          <a:xfrm flipH="1">
            <a:off x="3810000" y="2897089"/>
            <a:ext cx="2514599" cy="608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9" idx="1"/>
          </p:cNvCxnSpPr>
          <p:nvPr/>
        </p:nvCxnSpPr>
        <p:spPr>
          <a:xfrm flipH="1">
            <a:off x="4419600" y="3351312"/>
            <a:ext cx="2057399" cy="153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1000" y="2897089"/>
            <a:ext cx="2743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Velocity and radial velocity are 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400" dirty="0" smtClean="0"/>
              <a:t>Good example of EKF</a:t>
            </a:r>
            <a:endParaRPr lang="en-US" sz="1400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Landmark-based Localization</a:t>
            </a:r>
          </a:p>
        </p:txBody>
      </p:sp>
      <p:pic>
        <p:nvPicPr>
          <p:cNvPr id="4100" name="Picture 3" descr="ai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798638"/>
            <a:ext cx="662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3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217488"/>
            <a:ext cx="8532812" cy="6456362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SzTx/>
              <a:buFontTx/>
              <a:buAutoNum type="arabicPeriod"/>
            </a:pPr>
            <a:r>
              <a:rPr lang="en-US" sz="2400" b="1" dirty="0" err="1" smtClean="0">
                <a:solidFill>
                  <a:schemeClr val="folHlink"/>
                </a:solidFill>
              </a:rPr>
              <a:t>EKF_localization</a:t>
            </a:r>
            <a:r>
              <a:rPr lang="en-US" sz="2400" b="1" dirty="0" smtClean="0">
                <a:solidFill>
                  <a:schemeClr val="folHlink"/>
                </a:solidFill>
              </a:rPr>
              <a:t> </a:t>
            </a:r>
            <a:r>
              <a:rPr lang="en-US" sz="2000" dirty="0" smtClean="0"/>
              <a:t>(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i="1" baseline="-25000" dirty="0" smtClean="0"/>
              <a:t>t-1</a:t>
            </a:r>
            <a:r>
              <a:rPr lang="en-US" sz="2000" i="1" dirty="0" smtClean="0"/>
              <a:t>,</a:t>
            </a:r>
            <a:r>
              <a:rPr lang="en-US" sz="2000" i="1" baseline="-25000" dirty="0" smtClean="0"/>
              <a:t> </a:t>
            </a:r>
            <a:r>
              <a:rPr lang="en-US" sz="2000" dirty="0" smtClean="0">
                <a:latin typeface="Symbol" pitchFamily="18" charset="2"/>
              </a:rPr>
              <a:t>S</a:t>
            </a:r>
            <a:r>
              <a:rPr lang="en-US" sz="2000" i="1" baseline="-25000" dirty="0" smtClean="0"/>
              <a:t>t-1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u</a:t>
            </a:r>
            <a:r>
              <a:rPr lang="en-US" sz="2000" i="1" baseline="-25000" dirty="0" err="1" smtClean="0"/>
              <a:t>t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z</a:t>
            </a:r>
            <a:r>
              <a:rPr lang="en-US" sz="2000" i="1" baseline="-25000" dirty="0" err="1" smtClean="0"/>
              <a:t>t</a:t>
            </a:r>
            <a:r>
              <a:rPr lang="en-US" sz="2000" i="1" dirty="0" smtClean="0"/>
              <a:t>,</a:t>
            </a:r>
            <a:r>
              <a:rPr lang="en-US" sz="2000" i="1" baseline="-25000" dirty="0" smtClean="0"/>
              <a:t> </a:t>
            </a:r>
            <a:r>
              <a:rPr lang="en-US" sz="2000" i="1" dirty="0" smtClean="0"/>
              <a:t>m</a:t>
            </a:r>
            <a:r>
              <a:rPr lang="en-US" sz="2000" dirty="0" smtClean="0"/>
              <a:t>):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Correction phase:</a:t>
            </a:r>
            <a:endParaRPr lang="en-US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buSzTx/>
              <a:buFontTx/>
              <a:buAutoNum type="arabicPeriod"/>
            </a:pPr>
            <a:endParaRPr lang="en-US" sz="2000" b="1" dirty="0" smtClean="0">
              <a:latin typeface="Symbol" pitchFamily="18" charset="2"/>
            </a:endParaRPr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endParaRPr lang="en-US" sz="24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400" dirty="0" smtClean="0"/>
              <a:t> </a:t>
            </a:r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400" dirty="0" smtClean="0"/>
              <a:t> </a:t>
            </a:r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400" dirty="0" smtClean="0"/>
              <a:t> </a:t>
            </a:r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400" dirty="0" smtClean="0"/>
              <a:t> </a:t>
            </a:r>
          </a:p>
          <a:p>
            <a:pPr marL="609600" indent="-609600" eaLnBrk="1" hangingPunct="1">
              <a:lnSpc>
                <a:spcPct val="120000"/>
              </a:lnSpc>
              <a:buSzTx/>
              <a:buFontTx/>
              <a:buAutoNum type="arabicPeriod"/>
            </a:pPr>
            <a:r>
              <a:rPr lang="en-US" sz="2400" dirty="0" smtClean="0"/>
              <a:t> </a:t>
            </a:r>
          </a:p>
        </p:txBody>
      </p:sp>
      <p:graphicFrame>
        <p:nvGraphicFramePr>
          <p:cNvPr id="9220" name="Object 3"/>
          <p:cNvGraphicFramePr>
            <a:graphicFrameLocks noChangeAspect="1"/>
          </p:cNvGraphicFramePr>
          <p:nvPr/>
        </p:nvGraphicFramePr>
        <p:xfrm>
          <a:off x="1254125" y="5519738"/>
          <a:ext cx="235108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3" imgW="1257300" imgH="228600" progId="Equation.3">
                  <p:embed/>
                </p:oleObj>
              </mc:Choice>
              <mc:Fallback>
                <p:oleObj name="Equation" r:id="rId3" imgW="1257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5519738"/>
                        <a:ext cx="2351088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4"/>
          <p:cNvGraphicFramePr>
            <a:graphicFrameLocks noChangeAspect="1"/>
          </p:cNvGraphicFramePr>
          <p:nvPr/>
        </p:nvGraphicFramePr>
        <p:xfrm>
          <a:off x="1254125" y="5992813"/>
          <a:ext cx="204152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5" imgW="1091726" imgH="253890" progId="Equation.3">
                  <p:embed/>
                </p:oleObj>
              </mc:Choice>
              <mc:Fallback>
                <p:oleObj name="Equation" r:id="rId5" imgW="1091726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5992813"/>
                        <a:ext cx="204152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5"/>
          <p:cNvGraphicFramePr>
            <a:graphicFrameLocks noChangeAspect="1"/>
          </p:cNvGraphicFramePr>
          <p:nvPr/>
        </p:nvGraphicFramePr>
        <p:xfrm>
          <a:off x="1254125" y="2636838"/>
          <a:ext cx="41243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7" imgW="2933700" imgH="889000" progId="Equation.3">
                  <p:embed/>
                </p:oleObj>
              </mc:Choice>
              <mc:Fallback>
                <p:oleObj name="Equation" r:id="rId7" imgW="29337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2636838"/>
                        <a:ext cx="41243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6"/>
          <p:cNvGraphicFramePr>
            <a:graphicFrameLocks noChangeAspect="1"/>
          </p:cNvGraphicFramePr>
          <p:nvPr/>
        </p:nvGraphicFramePr>
        <p:xfrm>
          <a:off x="1254125" y="1423988"/>
          <a:ext cx="361156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9" imgW="2578100" imgH="558800" progId="Equation.3">
                  <p:embed/>
                </p:oleObj>
              </mc:Choice>
              <mc:Fallback>
                <p:oleObj name="Equation" r:id="rId9" imgW="25781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1423988"/>
                        <a:ext cx="3611563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7"/>
          <p:cNvGraphicFramePr>
            <a:graphicFrameLocks noChangeAspect="1"/>
          </p:cNvGraphicFramePr>
          <p:nvPr/>
        </p:nvGraphicFramePr>
        <p:xfrm>
          <a:off x="1254125" y="4465638"/>
          <a:ext cx="21621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11" imgW="1104900" imgH="241300" progId="Equation.3">
                  <p:embed/>
                </p:oleObj>
              </mc:Choice>
              <mc:Fallback>
                <p:oleObj name="Equation" r:id="rId11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4465638"/>
                        <a:ext cx="21621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8"/>
          <p:cNvGraphicFramePr>
            <a:graphicFrameLocks noChangeAspect="1"/>
          </p:cNvGraphicFramePr>
          <p:nvPr/>
        </p:nvGraphicFramePr>
        <p:xfrm>
          <a:off x="1254125" y="4999038"/>
          <a:ext cx="16351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13" imgW="888614" imgH="241195" progId="Equation.3">
                  <p:embed/>
                </p:oleObj>
              </mc:Choice>
              <mc:Fallback>
                <p:oleObj name="Equation" r:id="rId13" imgW="88861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4999038"/>
                        <a:ext cx="163512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9"/>
          <p:cNvGraphicFramePr>
            <a:graphicFrameLocks noChangeAspect="1"/>
          </p:cNvGraphicFramePr>
          <p:nvPr/>
        </p:nvGraphicFramePr>
        <p:xfrm>
          <a:off x="1254125" y="3829050"/>
          <a:ext cx="1373188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15" imgW="977476" imgH="482391" progId="Equation.3">
                  <p:embed/>
                </p:oleObj>
              </mc:Choice>
              <mc:Fallback>
                <p:oleObj name="Equation" r:id="rId15" imgW="977476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3829050"/>
                        <a:ext cx="1373188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5060950" y="1603375"/>
            <a:ext cx="4014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/>
              <a:t>Predicted measurement mean</a:t>
            </a:r>
          </a:p>
        </p:txBody>
      </p:sp>
      <p:sp>
        <p:nvSpPr>
          <p:cNvPr id="9228" name="Text Box 11"/>
          <p:cNvSpPr txBox="1">
            <a:spLocks noChangeArrowheads="1"/>
          </p:cNvSpPr>
          <p:nvPr/>
        </p:nvSpPr>
        <p:spPr bwMode="auto">
          <a:xfrm>
            <a:off x="5041900" y="4479925"/>
            <a:ext cx="414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/>
              <a:t>Pred. measurement covariance</a:t>
            </a:r>
          </a:p>
        </p:txBody>
      </p:sp>
      <p:sp>
        <p:nvSpPr>
          <p:cNvPr id="9229" name="Text Box 12"/>
          <p:cNvSpPr txBox="1">
            <a:spLocks noChangeArrowheads="1"/>
          </p:cNvSpPr>
          <p:nvPr/>
        </p:nvSpPr>
        <p:spPr bwMode="auto">
          <a:xfrm>
            <a:off x="5070475" y="4994275"/>
            <a:ext cx="1773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/>
              <a:t>Kalman gain</a:t>
            </a:r>
          </a:p>
        </p:txBody>
      </p:sp>
      <p:sp>
        <p:nvSpPr>
          <p:cNvPr id="9230" name="Text Box 13"/>
          <p:cNvSpPr txBox="1">
            <a:spLocks noChangeArrowheads="1"/>
          </p:cNvSpPr>
          <p:nvPr/>
        </p:nvSpPr>
        <p:spPr bwMode="auto">
          <a:xfrm>
            <a:off x="5070475" y="5537200"/>
            <a:ext cx="2049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folHlink"/>
                </a:solidFill>
              </a:rPr>
              <a:t>Updated mean</a:t>
            </a:r>
          </a:p>
        </p:txBody>
      </p:sp>
      <p:sp>
        <p:nvSpPr>
          <p:cNvPr id="9231" name="Text Box 14"/>
          <p:cNvSpPr txBox="1">
            <a:spLocks noChangeArrowheads="1"/>
          </p:cNvSpPr>
          <p:nvPr/>
        </p:nvSpPr>
        <p:spPr bwMode="auto">
          <a:xfrm>
            <a:off x="5070475" y="6042025"/>
            <a:ext cx="2700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folHlink"/>
                </a:solidFill>
              </a:rPr>
              <a:t>Updated covariance</a:t>
            </a:r>
          </a:p>
        </p:txBody>
      </p:sp>
      <p:sp>
        <p:nvSpPr>
          <p:cNvPr id="9232" name="Text Box 15"/>
          <p:cNvSpPr txBox="1">
            <a:spLocks noChangeArrowheads="1"/>
          </p:cNvSpPr>
          <p:nvPr/>
        </p:nvSpPr>
        <p:spPr bwMode="auto">
          <a:xfrm>
            <a:off x="5575300" y="2974975"/>
            <a:ext cx="3630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/>
              <a:t>Jacobian of </a:t>
            </a:r>
            <a:r>
              <a:rPr lang="en-US" sz="2000" i="1"/>
              <a:t>h</a:t>
            </a:r>
            <a:r>
              <a:rPr lang="en-US" sz="2000"/>
              <a:t> w.r.t location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762000"/>
            <a:ext cx="101636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 = range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572000" y="10668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724400" y="1066800"/>
            <a:ext cx="2119313" cy="903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20644" y="726374"/>
            <a:ext cx="105509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</a:t>
            </a:r>
            <a:r>
              <a:rPr lang="en-US" dirty="0" smtClean="0"/>
              <a:t> = angle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81600" y="1131332"/>
            <a:ext cx="1600200" cy="2297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24400" y="1066800"/>
            <a:ext cx="4572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228" idx="1"/>
          </p:cNvCxnSpPr>
          <p:nvPr/>
        </p:nvCxnSpPr>
        <p:spPr>
          <a:xfrm flipH="1" flipV="1">
            <a:off x="2819400" y="4191000"/>
            <a:ext cx="2222500" cy="4722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9224" idx="3"/>
          </p:cNvCxnSpPr>
          <p:nvPr/>
        </p:nvCxnSpPr>
        <p:spPr>
          <a:xfrm flipH="1">
            <a:off x="3416300" y="4663281"/>
            <a:ext cx="1625600" cy="388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6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85" y="0"/>
            <a:ext cx="9126415" cy="113665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Prediction Step for four cases</a:t>
            </a:r>
          </a:p>
        </p:txBody>
      </p:sp>
      <p:pic>
        <p:nvPicPr>
          <p:cNvPr id="10244" name="Picture 3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156442"/>
            <a:ext cx="4761630" cy="379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136650"/>
            <a:ext cx="33210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061993" y="3200400"/>
            <a:ext cx="1170513" cy="2539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chemeClr val="folHlink"/>
                </a:solidFill>
              </a:rPr>
              <a:t>Updated mean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443662" y="3694112"/>
            <a:ext cx="1516762" cy="2539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chemeClr val="folHlink"/>
                </a:solidFill>
              </a:rPr>
              <a:t>Updated covariance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7391400" y="3048000"/>
            <a:ext cx="379413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9" idx="1"/>
          </p:cNvCxnSpPr>
          <p:nvPr/>
        </p:nvCxnSpPr>
        <p:spPr>
          <a:xfrm flipV="1">
            <a:off x="6443662" y="2057405"/>
            <a:ext cx="719138" cy="176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1165225" y="5795963"/>
          <a:ext cx="178117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5" imgW="952087" imgH="228501" progId="Equation.3">
                  <p:embed/>
                </p:oleObj>
              </mc:Choice>
              <mc:Fallback>
                <p:oleObj name="Equation" r:id="rId5" imgW="95208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5795963"/>
                        <a:ext cx="1781175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1165225" y="6183313"/>
          <a:ext cx="277812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7" imgW="1485255" imgH="253890" progId="Equation.3">
                  <p:embed/>
                </p:oleObj>
              </mc:Choice>
              <mc:Fallback>
                <p:oleObj name="Equation" r:id="rId7" imgW="148525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6183313"/>
                        <a:ext cx="277812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670550" y="5813425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folHlink"/>
                </a:solidFill>
              </a:rPr>
              <a:t>Predicted mean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670550" y="6203950"/>
            <a:ext cx="2816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folHlink"/>
                </a:solidFill>
              </a:rPr>
              <a:t>Predicted covariance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 flipV="1">
            <a:off x="3429000" y="5996781"/>
            <a:ext cx="224155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4549775" y="6387306"/>
            <a:ext cx="112077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1447800" y="1371600"/>
            <a:ext cx="18288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67000" y="1828800"/>
            <a:ext cx="609600" cy="631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819400" y="2209800"/>
            <a:ext cx="4572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048000" y="2476500"/>
            <a:ext cx="381000" cy="462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88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1729527-1C0B-4A0E-A4F6-D014814BDB51}" type="slidenum">
              <a:rPr lang="en-US" sz="1400"/>
              <a:pPr eaLnBrk="1" hangingPunct="1"/>
              <a:t>32</a:t>
            </a:fld>
            <a:endParaRPr 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85" y="0"/>
            <a:ext cx="9126415" cy="113665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Prediction Step for four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cases: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we take other system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5" name="Picture 4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136650"/>
            <a:ext cx="33210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060825"/>
            <a:ext cx="33210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4060825"/>
            <a:ext cx="33210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061993" y="3200400"/>
            <a:ext cx="1170513" cy="2539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chemeClr val="folHlink"/>
                </a:solidFill>
              </a:rPr>
              <a:t>Updated mean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443662" y="3694112"/>
            <a:ext cx="1516762" cy="2539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chemeClr val="folHlink"/>
                </a:solidFill>
              </a:rPr>
              <a:t>Updated covariance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7391400" y="3048000"/>
            <a:ext cx="379413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9" idx="1"/>
          </p:cNvCxnSpPr>
          <p:nvPr/>
        </p:nvCxnSpPr>
        <p:spPr>
          <a:xfrm flipV="1">
            <a:off x="6443662" y="2057405"/>
            <a:ext cx="719138" cy="176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501373"/>
              </p:ext>
            </p:extLst>
          </p:nvPr>
        </p:nvGraphicFramePr>
        <p:xfrm>
          <a:off x="228600" y="1371600"/>
          <a:ext cx="1781175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6" imgW="952087" imgH="228501" progId="Equation.3">
                  <p:embed/>
                </p:oleObj>
              </mc:Choice>
              <mc:Fallback>
                <p:oleObj name="Equation" r:id="rId6" imgW="95208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71600"/>
                        <a:ext cx="1781175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872075"/>
              </p:ext>
            </p:extLst>
          </p:nvPr>
        </p:nvGraphicFramePr>
        <p:xfrm>
          <a:off x="228600" y="2286000"/>
          <a:ext cx="277812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8" imgW="1485255" imgH="253890" progId="Equation.3">
                  <p:embed/>
                </p:oleObj>
              </mc:Choice>
              <mc:Fallback>
                <p:oleObj name="Equation" r:id="rId8" imgW="148525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0"/>
                        <a:ext cx="277812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600325" y="1673333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folHlink"/>
                </a:solidFill>
              </a:rPr>
              <a:t>Predicted mean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49450" y="2864643"/>
            <a:ext cx="2816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609600" indent="-609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folHlink"/>
                </a:solidFill>
              </a:rPr>
              <a:t>Predicted covariance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 flipV="1">
            <a:off x="358775" y="1856689"/>
            <a:ext cx="224155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828675" y="3047999"/>
            <a:ext cx="112077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5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BFBB80A-209F-492B-90AC-0973D36A6418}" type="slidenum">
              <a:rPr lang="en-US" sz="1400"/>
              <a:pPr eaLnBrk="1" hangingPunct="1"/>
              <a:t>33</a:t>
            </a:fld>
            <a:endParaRPr lang="en-US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252413"/>
            <a:ext cx="8678863" cy="641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EKF Observation Prediction Step</a:t>
            </a:r>
          </a:p>
        </p:txBody>
      </p:sp>
      <p:pic>
        <p:nvPicPr>
          <p:cNvPr id="11268" name="Picture 3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093788"/>
            <a:ext cx="33909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093788"/>
            <a:ext cx="3351213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008438"/>
            <a:ext cx="3351213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 descr="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4008438"/>
            <a:ext cx="33909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199" y="1981200"/>
            <a:ext cx="1414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Z = measurement</a:t>
            </a:r>
            <a:endParaRPr lang="en-US" sz="12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93131" y="1295400"/>
            <a:ext cx="245269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2600" y="99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robot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1462" y="1415534"/>
            <a:ext cx="1023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landmark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12" idx="1"/>
          </p:cNvCxnSpPr>
          <p:nvPr/>
        </p:nvCxnSpPr>
        <p:spPr>
          <a:xfrm flipH="1">
            <a:off x="3505199" y="1584811"/>
            <a:ext cx="576263" cy="1692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00200" y="2667000"/>
            <a:ext cx="5715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4400" y="2667000"/>
            <a:ext cx="114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Predicted robot covariance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2514600"/>
            <a:ext cx="1600201" cy="830997"/>
          </a:xfrm>
          <a:prstGeom prst="rect">
            <a:avLst/>
          </a:prstGeom>
          <a:solidFill>
            <a:schemeClr val="bg2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Similarly for three other cases but sizes and shapes are different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49415" y="2964151"/>
            <a:ext cx="51196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728017" y="3345597"/>
            <a:ext cx="664369" cy="579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793330" y="3338945"/>
            <a:ext cx="391716" cy="579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4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E738293-0EAA-4C3E-B63F-AE92EC9E5F8A}" type="slidenum">
              <a:rPr lang="en-US" sz="1400"/>
              <a:pPr eaLnBrk="1" hangingPunct="1"/>
              <a:t>34</a:t>
            </a:fld>
            <a:endParaRPr lang="en-US" sz="14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005888" cy="893763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Correction Step</a:t>
            </a:r>
          </a:p>
        </p:txBody>
      </p:sp>
      <p:pic>
        <p:nvPicPr>
          <p:cNvPr id="12292" name="Picture 3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093788"/>
            <a:ext cx="33909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008438"/>
            <a:ext cx="33909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3978275"/>
            <a:ext cx="333692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136650"/>
            <a:ext cx="3336925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6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8" y="-5862"/>
            <a:ext cx="9091612" cy="114886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Sequence (1)</a:t>
            </a:r>
          </a:p>
        </p:txBody>
      </p:sp>
      <p:pic>
        <p:nvPicPr>
          <p:cNvPr id="13316" name="Picture 3" descr="true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741488"/>
            <a:ext cx="44100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ekf-10-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779588"/>
            <a:ext cx="44100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828800" y="4572000"/>
            <a:ext cx="5334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47800" y="5562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landmark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8600" y="3886200"/>
            <a:ext cx="9906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5316279"/>
            <a:ext cx="862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Initial true robot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" y="5913521"/>
            <a:ext cx="11049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Initial estimated robot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276350" y="4114800"/>
            <a:ext cx="171450" cy="17987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1506" y="1277843"/>
            <a:ext cx="386238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Based on measurement only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1375558"/>
            <a:ext cx="35433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Based on </a:t>
            </a:r>
            <a:r>
              <a:rPr lang="en-US" sz="2400" dirty="0" err="1" smtClean="0"/>
              <a:t>Kalman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27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5400" y="1143000"/>
            <a:ext cx="5867400" cy="365125"/>
          </a:xfrm>
          <a:solidFill>
            <a:schemeClr val="bg2"/>
          </a:solidFill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1400" dirty="0" smtClean="0"/>
              <a:t>observe that now our measurements are less precise</a:t>
            </a:r>
            <a:endParaRPr lang="en-US" sz="1400" dirty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252413"/>
            <a:ext cx="8678863" cy="641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Estimation Sequence (2)</a:t>
            </a:r>
          </a:p>
        </p:txBody>
      </p:sp>
      <p:pic>
        <p:nvPicPr>
          <p:cNvPr id="14340" name="Picture 3" descr="ekf-10-p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741488"/>
            <a:ext cx="44100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true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731963"/>
            <a:ext cx="44100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514600" y="1447800"/>
            <a:ext cx="6858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914400" y="1600200"/>
            <a:ext cx="1600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77000" y="5334000"/>
            <a:ext cx="2133600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And we see a difference between estimated and real positions of the robot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0AC7BDB-98DB-4ED8-AEF0-3644BFF2527B}" type="slidenum">
              <a:rPr lang="en-US" sz="1400"/>
              <a:pPr eaLnBrk="1" hangingPunct="1"/>
              <a:t>37</a:t>
            </a:fld>
            <a:endParaRPr lang="en-US" sz="1400"/>
          </a:p>
        </p:txBody>
      </p:sp>
      <p:pic>
        <p:nvPicPr>
          <p:cNvPr id="1267714" name="Picture 2" descr="pf-10-p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01763"/>
            <a:ext cx="6372225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7584"/>
            <a:ext cx="9144000" cy="112541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GroundTruth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67716" name="Picture 4" descr="ekf-10-path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01763"/>
            <a:ext cx="6372225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8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79D32B3-0813-4B33-A26A-0F3007C23645}" type="slidenum">
              <a:rPr lang="en-US" sz="1400"/>
              <a:pPr eaLnBrk="1" hangingPunct="1"/>
              <a:t>38</a:t>
            </a:fld>
            <a:endParaRPr lang="en-US" sz="140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EKF Summary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36688"/>
            <a:ext cx="8410575" cy="4783137"/>
          </a:xfrm>
        </p:spPr>
        <p:txBody>
          <a:bodyPr/>
          <a:lstStyle/>
          <a:p>
            <a:pPr eaLnBrk="1" hangingPunct="1">
              <a:spcBef>
                <a:spcPct val="10000"/>
              </a:spcBef>
            </a:pPr>
            <a:r>
              <a:rPr lang="en-US" smtClean="0">
                <a:solidFill>
                  <a:schemeClr val="folHlink"/>
                </a:solidFill>
              </a:rPr>
              <a:t>Highly efficient</a:t>
            </a:r>
            <a:r>
              <a:rPr lang="en-US" smtClean="0"/>
              <a:t>: Polynomial in measurement dimensionality </a:t>
            </a:r>
            <a:r>
              <a:rPr lang="en-US" i="1" smtClean="0"/>
              <a:t>k</a:t>
            </a:r>
            <a:r>
              <a:rPr lang="en-US" smtClean="0"/>
              <a:t> and state dimensionality </a:t>
            </a:r>
            <a:r>
              <a:rPr lang="en-US" i="1" smtClean="0"/>
              <a:t>n</a:t>
            </a:r>
            <a:r>
              <a:rPr lang="en-US" smtClean="0"/>
              <a:t>: </a:t>
            </a:r>
            <a:br>
              <a:rPr lang="en-US" smtClean="0"/>
            </a:br>
            <a:r>
              <a:rPr lang="en-US" smtClean="0"/>
              <a:t>             </a:t>
            </a:r>
            <a:r>
              <a:rPr lang="en-US" i="1" smtClean="0"/>
              <a:t>O(k</a:t>
            </a:r>
            <a:r>
              <a:rPr lang="en-US" i="1" baseline="30000" smtClean="0"/>
              <a:t>2.376</a:t>
            </a:r>
            <a:r>
              <a:rPr lang="en-US" i="1" smtClean="0"/>
              <a:t> + n</a:t>
            </a:r>
            <a:r>
              <a:rPr lang="en-US" i="1" baseline="30000" smtClean="0"/>
              <a:t>2</a:t>
            </a:r>
            <a:r>
              <a:rPr lang="en-US" i="1" smtClean="0"/>
              <a:t>)</a:t>
            </a:r>
            <a:r>
              <a:rPr lang="en-US" smtClean="0"/>
              <a:t> </a:t>
            </a:r>
          </a:p>
          <a:p>
            <a:pPr eaLnBrk="1" hangingPunct="1">
              <a:spcBef>
                <a:spcPct val="10000"/>
              </a:spcBef>
            </a:pPr>
            <a:endParaRPr lang="en-US" smtClean="0"/>
          </a:p>
          <a:p>
            <a:pPr eaLnBrk="1" hangingPunct="1">
              <a:spcBef>
                <a:spcPct val="10000"/>
              </a:spcBef>
            </a:pPr>
            <a:r>
              <a:rPr lang="en-US" smtClean="0">
                <a:solidFill>
                  <a:schemeClr val="folHlink"/>
                </a:solidFill>
              </a:rPr>
              <a:t>Not optimal</a:t>
            </a:r>
            <a:r>
              <a:rPr lang="en-US" smtClean="0"/>
              <a:t>!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Can </a:t>
            </a:r>
            <a:r>
              <a:rPr lang="en-US" smtClean="0">
                <a:solidFill>
                  <a:schemeClr val="folHlink"/>
                </a:solidFill>
              </a:rPr>
              <a:t>diverge</a:t>
            </a:r>
            <a:r>
              <a:rPr lang="en-US" smtClean="0"/>
              <a:t> if nonlinearities are large!</a:t>
            </a:r>
          </a:p>
          <a:p>
            <a:pPr eaLnBrk="1" hangingPunct="1">
              <a:spcBef>
                <a:spcPct val="10000"/>
              </a:spcBef>
            </a:pPr>
            <a:r>
              <a:rPr lang="en-US" smtClean="0"/>
              <a:t>Works surprisingly well even when all assumptions are violated!</a:t>
            </a:r>
          </a:p>
        </p:txBody>
      </p:sp>
    </p:spTree>
    <p:extLst>
      <p:ext uri="{BB962C8B-B14F-4D97-AF65-F5344CB8AC3E}">
        <p14:creationId xmlns:p14="http://schemas.microsoft.com/office/powerpoint/2010/main" val="35849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SLAM Review</a:t>
            </a:r>
            <a:endParaRPr lang="en-US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98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</a:t>
            </a:r>
            <a:r>
              <a:rPr lang="en-US" sz="13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Kalman</a:t>
            </a:r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Filters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3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3385" r="17094" b="5045"/>
          <a:stretch/>
        </p:blipFill>
        <p:spPr bwMode="auto">
          <a:xfrm>
            <a:off x="0" y="31092"/>
            <a:ext cx="8884693" cy="68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0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13804" r="17120" b="4837"/>
          <a:stretch/>
        </p:blipFill>
        <p:spPr bwMode="auto">
          <a:xfrm>
            <a:off x="17929" y="17842"/>
            <a:ext cx="8880411" cy="68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7496" b="4836"/>
          <a:stretch/>
        </p:blipFill>
        <p:spPr bwMode="auto">
          <a:xfrm>
            <a:off x="13448" y="-3110"/>
            <a:ext cx="8816654" cy="68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2895600"/>
            <a:ext cx="18288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Noise in motion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257800" y="3080266"/>
            <a:ext cx="1219200" cy="3471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81800" y="3657600"/>
            <a:ext cx="22098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Noise in measurement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19800" y="36576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2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SLAM</a:t>
            </a:r>
            <a:endParaRPr lang="en-US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28" y="5867399"/>
            <a:ext cx="1734672" cy="990601"/>
          </a:xfrm>
          <a:solidFill>
            <a:schemeClr val="bg2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State vector has size </a:t>
            </a:r>
            <a:r>
              <a:rPr lang="en-US" dirty="0" smtClean="0">
                <a:solidFill>
                  <a:srgbClr val="FF0000"/>
                </a:solidFill>
              </a:rPr>
              <a:t>3+2n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5425" b="17091"/>
          <a:stretch/>
        </p:blipFill>
        <p:spPr bwMode="auto">
          <a:xfrm>
            <a:off x="17929" y="4829"/>
            <a:ext cx="9126071" cy="5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3505200"/>
            <a:ext cx="8458200" cy="2209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1200" y="60960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2N coordinates for N features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010400" y="5562600"/>
            <a:ext cx="76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724400" y="5562600"/>
            <a:ext cx="1371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5000" y="6138553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 coordinates for robot’s pose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62200" y="5562600"/>
            <a:ext cx="152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00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Representation for EKF SLAM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26212" r="17275" b="55920"/>
          <a:stretch/>
        </p:blipFill>
        <p:spPr bwMode="auto">
          <a:xfrm>
            <a:off x="26158" y="1143000"/>
            <a:ext cx="8654704" cy="150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6800" y="2648197"/>
            <a:ext cx="3048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Mean Value </a:t>
            </a:r>
            <a:r>
              <a:rPr lang="en-US" dirty="0" smtClean="0">
                <a:solidFill>
                  <a:srgbClr val="FF0000"/>
                </a:solidFill>
              </a:rPr>
              <a:t>Matrix (</a:t>
            </a:r>
            <a:r>
              <a:rPr lang="en-US" dirty="0" smtClean="0">
                <a:solidFill>
                  <a:srgbClr val="FF0000"/>
                </a:solidFill>
              </a:rPr>
              <a:t>Vector)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900" y="3145764"/>
            <a:ext cx="2590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Covariance matrix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209800"/>
            <a:ext cx="4800600" cy="1490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47723" r="72607" b="17858"/>
          <a:stretch/>
        </p:blipFill>
        <p:spPr bwMode="auto">
          <a:xfrm>
            <a:off x="6019800" y="1866539"/>
            <a:ext cx="2057400" cy="4983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962400" y="3017529"/>
            <a:ext cx="2286000" cy="4975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9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Representation for EKF SLAM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26212" r="15164" b="13072"/>
          <a:stretch/>
        </p:blipFill>
        <p:spPr bwMode="auto">
          <a:xfrm>
            <a:off x="26158" y="1143000"/>
            <a:ext cx="8939284" cy="51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625771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Value Matrix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85800" y="5943600"/>
            <a:ext cx="228600" cy="314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82662" y="6100656"/>
            <a:ext cx="4267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Covariance matrix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638800" y="5715000"/>
            <a:ext cx="457200" cy="385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67400" y="1981200"/>
            <a:ext cx="2882462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Please observe how these matrices are partitioned to </a:t>
            </a:r>
            <a:r>
              <a:rPr lang="en-US" dirty="0" err="1" smtClean="0"/>
              <a:t>submatrices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257800" y="2904530"/>
            <a:ext cx="838200" cy="21967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904931"/>
            <a:ext cx="8229600" cy="868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Just another notation for the same stuff as in last slide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4222" r="15164" b="16410"/>
          <a:stretch/>
        </p:blipFill>
        <p:spPr bwMode="auto">
          <a:xfrm>
            <a:off x="0" y="79672"/>
            <a:ext cx="9144000" cy="584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792163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One more often used notation for the same stuff as in last slide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804" r="15033" b="21605"/>
          <a:stretch/>
        </p:blipFill>
        <p:spPr bwMode="auto">
          <a:xfrm>
            <a:off x="0" y="4404"/>
            <a:ext cx="9144000" cy="544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0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48"/>
            <a:ext cx="9144000" cy="302435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 Cycle for the EKF SLAM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27076" r="35149" b="32992"/>
          <a:stretch/>
        </p:blipFill>
        <p:spPr bwMode="auto">
          <a:xfrm>
            <a:off x="304800" y="3352800"/>
            <a:ext cx="5977719" cy="33573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0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Nonlinear Dynamic Systems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30750" r="25404" b="26487"/>
          <a:stretch/>
        </p:blipFill>
        <p:spPr bwMode="auto">
          <a:xfrm>
            <a:off x="8238" y="2286000"/>
            <a:ext cx="7002163" cy="36658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6900" y="4125097"/>
            <a:ext cx="3162299" cy="980303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nonlinear</a:t>
            </a:r>
            <a:endParaRPr lang="en-US" sz="4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352800" y="4118919"/>
            <a:ext cx="2133600" cy="3768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43200" y="4800600"/>
            <a:ext cx="2743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4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595" r="19228" b="4836"/>
          <a:stretch/>
        </p:blipFill>
        <p:spPr bwMode="auto">
          <a:xfrm>
            <a:off x="2" y="-39794"/>
            <a:ext cx="8611736" cy="689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2057400"/>
            <a:ext cx="28956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green we show the part related to state prediction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232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595" r="18890" b="5046"/>
          <a:stretch/>
        </p:blipFill>
        <p:spPr bwMode="auto">
          <a:xfrm>
            <a:off x="0" y="61522"/>
            <a:ext cx="8529851" cy="67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4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4013" r="18797" b="5255"/>
          <a:stretch/>
        </p:blipFill>
        <p:spPr bwMode="auto">
          <a:xfrm>
            <a:off x="-31376" y="29441"/>
            <a:ext cx="8684057" cy="682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4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14080" r="17982" b="4351"/>
          <a:stretch/>
        </p:blipFill>
        <p:spPr bwMode="auto">
          <a:xfrm>
            <a:off x="22412" y="-22888"/>
            <a:ext cx="8698507" cy="688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330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8" t="13804" r="18501" b="5046"/>
          <a:stretch/>
        </p:blipFill>
        <p:spPr bwMode="auto">
          <a:xfrm>
            <a:off x="245660" y="15540"/>
            <a:ext cx="8447964" cy="684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2057401"/>
            <a:ext cx="3962400" cy="1752600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Now in green we have new estimated state and new estimated covariance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7274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0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concrete example of </a:t>
            </a:r>
            <a:r>
              <a:rPr lang="en-US" sz="10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SLAM</a:t>
            </a:r>
            <a:endParaRPr lang="en-US" sz="10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253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EKF-SLAM: a concrete example of robot on a plane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Robot moves in the plane</a:t>
            </a:r>
          </a:p>
          <a:p>
            <a:r>
              <a:rPr lang="en-US" dirty="0" smtClean="0"/>
              <a:t>Velocity-based motion model: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V = speed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ym typeface="Symbol"/>
              </a:rPr>
              <a:t></a:t>
            </a:r>
            <a:r>
              <a:rPr lang="en-US" dirty="0" smtClean="0"/>
              <a:t> = radial velocity</a:t>
            </a:r>
          </a:p>
          <a:p>
            <a:pPr marL="571500" indent="-514350"/>
            <a:r>
              <a:rPr lang="en-US" dirty="0" smtClean="0"/>
              <a:t>Robot observes point landmarks</a:t>
            </a:r>
          </a:p>
          <a:p>
            <a:pPr marL="571500" indent="-514350"/>
            <a:r>
              <a:rPr lang="en-US" dirty="0" smtClean="0"/>
              <a:t>Range-bearing sensor </a:t>
            </a:r>
          </a:p>
          <a:p>
            <a:pPr marL="571500" indent="-514350"/>
            <a:r>
              <a:rPr lang="en-US" dirty="0" smtClean="0"/>
              <a:t>Known data association to landmark points</a:t>
            </a:r>
          </a:p>
          <a:p>
            <a:pPr marL="571500" indent="-514350"/>
            <a:r>
              <a:rPr lang="en-US" dirty="0" smtClean="0"/>
              <a:t>Known number of landmarks.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49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25299" b="4836"/>
          <a:stretch/>
        </p:blipFill>
        <p:spPr bwMode="auto">
          <a:xfrm>
            <a:off x="1" y="-26477"/>
            <a:ext cx="7792872" cy="688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914400" y="2819400"/>
            <a:ext cx="228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3276600"/>
            <a:ext cx="11430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 landmarks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0" y="2362200"/>
            <a:ext cx="12192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State Vector of  mean estimates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92873" y="4343400"/>
            <a:ext cx="1351127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Covariance matrix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248400" y="2819400"/>
            <a:ext cx="1371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92872" y="5657671"/>
            <a:ext cx="135112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Nothing known about landmarks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29400" y="5791200"/>
            <a:ext cx="1163472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724400" y="4989731"/>
            <a:ext cx="2209800" cy="148726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16877" r="17492" b="7706"/>
          <a:stretch/>
        </p:blipFill>
        <p:spPr bwMode="auto">
          <a:xfrm>
            <a:off x="54591" y="245660"/>
            <a:ext cx="8775510" cy="635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4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t="14013" r="16228" b="12618"/>
          <a:stretch/>
        </p:blipFill>
        <p:spPr bwMode="auto">
          <a:xfrm>
            <a:off x="1" y="96874"/>
            <a:ext cx="8884692" cy="611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6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6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Non-Gaussian Distributions in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Kalman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filters?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26698" r="18421" b="21585"/>
          <a:stretch/>
        </p:blipFill>
        <p:spPr bwMode="auto">
          <a:xfrm>
            <a:off x="284205" y="2483708"/>
            <a:ext cx="8452021" cy="437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2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4014" r="15865" b="9953"/>
          <a:stretch/>
        </p:blipFill>
        <p:spPr bwMode="auto">
          <a:xfrm>
            <a:off x="-13447" y="82442"/>
            <a:ext cx="8928847" cy="633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219200"/>
            <a:ext cx="77724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67600" y="1219200"/>
            <a:ext cx="1447800" cy="381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Last slide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15000" y="62484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8400" y="6438900"/>
            <a:ext cx="1828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See next slide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248400"/>
            <a:ext cx="2895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Remember notations F </a:t>
            </a:r>
            <a:r>
              <a:rPr lang="en-US" baseline="30000" dirty="0" smtClean="0"/>
              <a:t>T</a:t>
            </a:r>
            <a:r>
              <a:rPr lang="en-US" dirty="0" smtClean="0"/>
              <a:t> </a:t>
            </a:r>
            <a:r>
              <a:rPr lang="en-US" baseline="-25000" dirty="0" smtClean="0"/>
              <a:t>x</a:t>
            </a:r>
            <a:r>
              <a:rPr lang="en-US" dirty="0" smtClean="0"/>
              <a:t> and g of our matrices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5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385" r="17086" b="9013"/>
          <a:stretch/>
        </p:blipFill>
        <p:spPr bwMode="auto">
          <a:xfrm>
            <a:off x="13448" y="-16354"/>
            <a:ext cx="8871246" cy="653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6019800"/>
            <a:ext cx="332209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Now our task is to calculate matrix G</a:t>
            </a:r>
            <a:endParaRPr lang="en-US" sz="2000" dirty="0"/>
          </a:p>
        </p:txBody>
      </p:sp>
      <p:sp>
        <p:nvSpPr>
          <p:cNvPr id="5" name="Right Arrow 4"/>
          <p:cNvSpPr/>
          <p:nvPr/>
        </p:nvSpPr>
        <p:spPr>
          <a:xfrm>
            <a:off x="8153400" y="6523630"/>
            <a:ext cx="990600" cy="334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13595" r="17695" b="11491"/>
          <a:stretch/>
        </p:blipFill>
        <p:spPr bwMode="auto">
          <a:xfrm>
            <a:off x="-17929" y="21790"/>
            <a:ext cx="8820735" cy="631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410200"/>
            <a:ext cx="35542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Note that we denote the </a:t>
            </a:r>
            <a:r>
              <a:rPr lang="en-US" sz="2400" dirty="0" err="1" smtClean="0">
                <a:solidFill>
                  <a:srgbClr val="FF0000"/>
                </a:solidFill>
              </a:rPr>
              <a:t>Jacobian</a:t>
            </a:r>
            <a:r>
              <a:rPr lang="en-US" sz="2400" dirty="0" smtClean="0">
                <a:solidFill>
                  <a:srgbClr val="FF0000"/>
                </a:solidFill>
              </a:rPr>
              <a:t> of motion </a:t>
            </a:r>
            <a:r>
              <a:rPr lang="en-US" sz="2400" dirty="0" smtClean="0"/>
              <a:t>by </a:t>
            </a:r>
            <a:r>
              <a:rPr lang="en-US" sz="2400" dirty="0" err="1" smtClean="0"/>
              <a:t>G</a:t>
            </a:r>
            <a:r>
              <a:rPr lang="en-US" sz="2400" baseline="30000" dirty="0" err="1" smtClean="0"/>
              <a:t>x</a:t>
            </a:r>
            <a:r>
              <a:rPr lang="en-US" sz="2400" baseline="-25000" dirty="0" err="1" smtClean="0"/>
              <a:t>t</a:t>
            </a:r>
            <a:endParaRPr lang="en-US" sz="2400" baseline="-25000" dirty="0"/>
          </a:p>
        </p:txBody>
      </p:sp>
      <p:sp>
        <p:nvSpPr>
          <p:cNvPr id="5" name="Right Arrow 4"/>
          <p:cNvSpPr/>
          <p:nvPr/>
        </p:nvSpPr>
        <p:spPr>
          <a:xfrm>
            <a:off x="3200400" y="64770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8700" y="3429000"/>
            <a:ext cx="4060209" cy="6096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From previous slides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5715" b="51111"/>
          <a:stretch/>
        </p:blipFill>
        <p:spPr bwMode="auto">
          <a:xfrm>
            <a:off x="1" y="13541"/>
            <a:ext cx="9034817" cy="296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066800" y="990600"/>
            <a:ext cx="914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105400" y="2590800"/>
            <a:ext cx="3048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" y="4495800"/>
            <a:ext cx="28194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slides just shows how to calculate the </a:t>
            </a:r>
            <a:r>
              <a:rPr lang="en-US" dirty="0" err="1" smtClean="0"/>
              <a:t>Jacobian</a:t>
            </a:r>
            <a:r>
              <a:rPr lang="en-US" dirty="0" smtClean="0"/>
              <a:t> using a new notation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1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804" r="15382" b="11264"/>
          <a:stretch/>
        </p:blipFill>
        <p:spPr bwMode="auto">
          <a:xfrm>
            <a:off x="0" y="0"/>
            <a:ext cx="9144001" cy="633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3810000"/>
            <a:ext cx="8686800" cy="274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2521013"/>
            <a:ext cx="18288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Noise in motion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>
            <a:off x="5276193" y="2705679"/>
            <a:ext cx="1277007" cy="374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5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804" r="17665" b="8738"/>
          <a:stretch/>
        </p:blipFill>
        <p:spPr bwMode="auto">
          <a:xfrm>
            <a:off x="0" y="39642"/>
            <a:ext cx="8789158" cy="652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1800" y="3302108"/>
            <a:ext cx="22098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Noise in measurement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019800" y="36576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7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13804" r="17244" b="9978"/>
          <a:stretch/>
        </p:blipFill>
        <p:spPr bwMode="auto">
          <a:xfrm>
            <a:off x="1" y="8826"/>
            <a:ext cx="8898340" cy="643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371600" y="990600"/>
            <a:ext cx="3200400" cy="259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371600" y="990600"/>
            <a:ext cx="3352800" cy="449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1143000"/>
            <a:ext cx="3124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Use notation F from one of previous slides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371600" y="1419999"/>
            <a:ext cx="457200" cy="1170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7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4432" r="17367" b="8449"/>
          <a:stretch/>
        </p:blipFill>
        <p:spPr bwMode="auto">
          <a:xfrm>
            <a:off x="0" y="84956"/>
            <a:ext cx="8898340" cy="653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5020" y="5505271"/>
            <a:ext cx="3788979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we have to calculate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Jacobian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 and calculate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Kalman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Gain Matrix K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6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14013" r="19559" b="17918"/>
          <a:stretch/>
        </p:blipFill>
        <p:spPr bwMode="auto">
          <a:xfrm>
            <a:off x="26895" y="42128"/>
            <a:ext cx="8543900" cy="571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5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t="13595" r="17203" b="27230"/>
          <a:stretch/>
        </p:blipFill>
        <p:spPr bwMode="auto">
          <a:xfrm>
            <a:off x="423080" y="19158"/>
            <a:ext cx="8447965" cy="494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0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5959"/>
            <a:ext cx="8229600" cy="762041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We use Taylor expansion to linearize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13838" r="17830" b="4864"/>
          <a:stretch/>
        </p:blipFill>
        <p:spPr bwMode="auto">
          <a:xfrm>
            <a:off x="0" y="-18197"/>
            <a:ext cx="7828005" cy="611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990600"/>
            <a:ext cx="8153400" cy="3733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1400" y="32004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Last slide main observation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13385" r="22569" b="15691"/>
          <a:stretch/>
        </p:blipFill>
        <p:spPr bwMode="auto">
          <a:xfrm>
            <a:off x="0" y="-26205"/>
            <a:ext cx="8147713" cy="59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2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805" r="16235" b="13296"/>
          <a:stretch/>
        </p:blipFill>
        <p:spPr bwMode="auto">
          <a:xfrm>
            <a:off x="35859" y="-12746"/>
            <a:ext cx="8998959" cy="614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8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14014" r="15975" b="8490"/>
          <a:stretch/>
        </p:blipFill>
        <p:spPr bwMode="auto">
          <a:xfrm>
            <a:off x="-4482" y="18377"/>
            <a:ext cx="9039300" cy="651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1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4013" r="16956" b="8908"/>
          <a:stretch/>
        </p:blipFill>
        <p:spPr bwMode="auto">
          <a:xfrm>
            <a:off x="0" y="57883"/>
            <a:ext cx="8884693" cy="649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3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804" r="15555" b="9163"/>
          <a:stretch/>
        </p:blipFill>
        <p:spPr bwMode="auto">
          <a:xfrm>
            <a:off x="26894" y="-10359"/>
            <a:ext cx="9117106" cy="652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8686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7543" b="11211"/>
          <a:stretch/>
        </p:blipFill>
        <p:spPr bwMode="auto">
          <a:xfrm>
            <a:off x="0" y="-39794"/>
            <a:ext cx="8857397" cy="635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0916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804" r="18381" b="9092"/>
          <a:stretch/>
        </p:blipFill>
        <p:spPr bwMode="auto">
          <a:xfrm>
            <a:off x="0" y="-2"/>
            <a:ext cx="8693624" cy="648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1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46"/>
            <a:ext cx="9144000" cy="151055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Notes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2" t="26942" r="18198" b="30519"/>
          <a:stretch/>
        </p:blipFill>
        <p:spPr bwMode="auto">
          <a:xfrm>
            <a:off x="430305" y="2895600"/>
            <a:ext cx="8498542" cy="35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8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3796553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Loop Closing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7230" r="17397" b="36392"/>
          <a:stretch/>
        </p:blipFill>
        <p:spPr bwMode="auto">
          <a:xfrm>
            <a:off x="304800" y="3796553"/>
            <a:ext cx="8534400" cy="306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1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6176" b="33107"/>
          <a:stretch/>
        </p:blipFill>
        <p:spPr bwMode="auto">
          <a:xfrm>
            <a:off x="1" y="-13214"/>
            <a:ext cx="9007522" cy="44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6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589756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First Order Taylor Expansions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1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8992" b="5517"/>
          <a:stretch/>
        </p:blipFill>
        <p:spPr bwMode="auto">
          <a:xfrm>
            <a:off x="35859" y="31376"/>
            <a:ext cx="8644117" cy="682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2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13595" r="20013" b="6753"/>
          <a:stretch/>
        </p:blipFill>
        <p:spPr bwMode="auto">
          <a:xfrm>
            <a:off x="0" y="30716"/>
            <a:ext cx="8475260" cy="668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5417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14222" r="17400" b="24569"/>
          <a:stretch/>
        </p:blipFill>
        <p:spPr bwMode="auto">
          <a:xfrm>
            <a:off x="-26894" y="0"/>
            <a:ext cx="8870643" cy="517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94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54102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EKF SLAM Properties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28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804" r="18172" b="4837"/>
          <a:stretch/>
        </p:blipFill>
        <p:spPr bwMode="auto">
          <a:xfrm>
            <a:off x="0" y="89571"/>
            <a:ext cx="8720919" cy="685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4661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t="13804" r="18422" b="7273"/>
          <a:stretch/>
        </p:blipFill>
        <p:spPr bwMode="auto">
          <a:xfrm>
            <a:off x="0" y="43589"/>
            <a:ext cx="8557146" cy="657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2276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4013" r="17743" b="6372"/>
          <a:stretch/>
        </p:blipFill>
        <p:spPr bwMode="auto">
          <a:xfrm>
            <a:off x="1" y="0"/>
            <a:ext cx="8789157" cy="672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3458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804" r="18469" b="6592"/>
          <a:stretch/>
        </p:blipFill>
        <p:spPr bwMode="auto">
          <a:xfrm>
            <a:off x="-17929" y="-31446"/>
            <a:ext cx="8697905" cy="671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691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6125" r="17932" b="5000"/>
          <a:stretch/>
        </p:blipFill>
        <p:spPr bwMode="auto">
          <a:xfrm>
            <a:off x="655092" y="191069"/>
            <a:ext cx="8488907" cy="663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0043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3804" r="17716" b="5046"/>
          <a:stretch/>
        </p:blipFill>
        <p:spPr bwMode="auto">
          <a:xfrm>
            <a:off x="0" y="105050"/>
            <a:ext cx="8652681" cy="673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383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04" y="6178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Reminder: </a:t>
            </a:r>
            <a:r>
              <a:rPr lang="en-US" b="1" dirty="0" err="1" smtClean="0">
                <a:solidFill>
                  <a:srgbClr val="FF0000"/>
                </a:solidFill>
              </a:rPr>
              <a:t>Jacobian</a:t>
            </a:r>
            <a:r>
              <a:rPr lang="en-US" b="1" dirty="0" smtClean="0">
                <a:solidFill>
                  <a:srgbClr val="FF0000"/>
                </a:solidFill>
              </a:rPr>
              <a:t> Matrix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26464" r="17452" b="5154"/>
          <a:stretch/>
        </p:blipFill>
        <p:spPr bwMode="auto">
          <a:xfrm>
            <a:off x="53546" y="1089455"/>
            <a:ext cx="8526162" cy="576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2971800"/>
            <a:ext cx="28956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 smtClean="0"/>
              <a:t>=(x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,x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,…,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114800" y="2743200"/>
            <a:ext cx="2286000" cy="4902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546" y="2988305"/>
            <a:ext cx="131805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nonlinear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1371600" y="3172971"/>
            <a:ext cx="10668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29400" y="4800600"/>
            <a:ext cx="2514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Tangent plane represents multi-dimensional derivative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5410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Examples of applications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5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4013" r="17775" b="5255"/>
          <a:stretch/>
        </p:blipFill>
        <p:spPr bwMode="auto">
          <a:xfrm>
            <a:off x="8965" y="76992"/>
            <a:ext cx="8766545" cy="678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7526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8177" b="4836"/>
          <a:stretch/>
        </p:blipFill>
        <p:spPr bwMode="auto">
          <a:xfrm>
            <a:off x="0" y="0"/>
            <a:ext cx="87209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252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8224" b="6373"/>
          <a:stretch/>
        </p:blipFill>
        <p:spPr bwMode="auto">
          <a:xfrm>
            <a:off x="0" y="-26477"/>
            <a:ext cx="8748215" cy="675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0284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595" r="18494" b="5151"/>
          <a:stretch/>
        </p:blipFill>
        <p:spPr bwMode="auto">
          <a:xfrm>
            <a:off x="-31376" y="-10147"/>
            <a:ext cx="8725000" cy="686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3130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4013" r="18129" b="6521"/>
          <a:stretch/>
        </p:blipFill>
        <p:spPr bwMode="auto">
          <a:xfrm>
            <a:off x="1" y="0"/>
            <a:ext cx="8789158" cy="674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6315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13385" r="17767" b="6192"/>
          <a:stretch/>
        </p:blipFill>
        <p:spPr bwMode="auto">
          <a:xfrm>
            <a:off x="1" y="0"/>
            <a:ext cx="8679976" cy="668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6220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4013" r="16676" b="23154"/>
          <a:stretch/>
        </p:blipFill>
        <p:spPr bwMode="auto">
          <a:xfrm>
            <a:off x="0" y="-4420"/>
            <a:ext cx="8939284" cy="53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1922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t="13595" r="16528" b="11286"/>
          <a:stretch/>
        </p:blipFill>
        <p:spPr bwMode="auto">
          <a:xfrm>
            <a:off x="0" y="-97844"/>
            <a:ext cx="8993875" cy="63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375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92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948</Words>
  <Application>Microsoft Office PowerPoint</Application>
  <PresentationFormat>On-screen Show (4:3)</PresentationFormat>
  <Paragraphs>223</Paragraphs>
  <Slides>101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3" baseType="lpstr">
      <vt:lpstr>Office Theme</vt:lpstr>
      <vt:lpstr>Equation</vt:lpstr>
      <vt:lpstr>ROBOT MAPPING AND EKF SLAM</vt:lpstr>
      <vt:lpstr>Slides for the book: Probabilistic Robotics</vt:lpstr>
      <vt:lpstr>Landmark-based Localization</vt:lpstr>
      <vt:lpstr>Extended Kalman Filters</vt:lpstr>
      <vt:lpstr>Nonlinear Dynamic Systems</vt:lpstr>
      <vt:lpstr>Non-Gaussian Distributions in Kalman filters?</vt:lpstr>
      <vt:lpstr>PowerPoint Presentation</vt:lpstr>
      <vt:lpstr> First Order Taylor Expansions</vt:lpstr>
      <vt:lpstr>Reminder: Jacobian Matrix</vt:lpstr>
      <vt:lpstr>Reminder: Jacobian Matrix</vt:lpstr>
      <vt:lpstr>EKF Linearization is done through First Order Taylor Expansion</vt:lpstr>
      <vt:lpstr>PowerPoint Presentation</vt:lpstr>
      <vt:lpstr>PowerPoint Presentation</vt:lpstr>
      <vt:lpstr>PowerPoint Presentation</vt:lpstr>
      <vt:lpstr>EKF Linearization: First Order Taylor Series Expansion. Matrix vs Scalar</vt:lpstr>
      <vt:lpstr>EKF Algorithm compared with Kalman Algorithm</vt:lpstr>
      <vt:lpstr>Extended Kalman Filter Algorithm</vt:lpstr>
      <vt:lpstr>Linearity Assumption Revisited</vt:lpstr>
      <vt:lpstr>Non-linear Function</vt:lpstr>
      <vt:lpstr>EKF Linearization (1):  Taylor approximation and EKF Gaussian</vt:lpstr>
      <vt:lpstr>PowerPoint Presentation</vt:lpstr>
      <vt:lpstr>PowerPoint Presentation</vt:lpstr>
      <vt:lpstr>Conclusion: NON-GAUSSIAN distribution of output  requires EKF or something better that would calculate the mean better</vt:lpstr>
      <vt:lpstr>PowerPoint Presentation</vt:lpstr>
      <vt:lpstr>Summary on Extended Kalman Filters</vt:lpstr>
      <vt:lpstr>Literature on Kalman Filter and EKF</vt:lpstr>
      <vt:lpstr>EKF Localization Example</vt:lpstr>
      <vt:lpstr>Localization of two-dimensional robot</vt:lpstr>
      <vt:lpstr>PowerPoint Presentation</vt:lpstr>
      <vt:lpstr>PowerPoint Presentation</vt:lpstr>
      <vt:lpstr>EKF Prediction Step for four cases</vt:lpstr>
      <vt:lpstr>EKF Prediction Step for four cases: now we take other system</vt:lpstr>
      <vt:lpstr>EKF Observation Prediction Step</vt:lpstr>
      <vt:lpstr>EKF Correction Step</vt:lpstr>
      <vt:lpstr>Estimation Sequence (1)</vt:lpstr>
      <vt:lpstr>Estimation Sequence (2)</vt:lpstr>
      <vt:lpstr>Comparison to GroundTruth</vt:lpstr>
      <vt:lpstr>EKF Summary</vt:lpstr>
      <vt:lpstr>SLAM Review</vt:lpstr>
      <vt:lpstr>PowerPoint Presentation</vt:lpstr>
      <vt:lpstr>PowerPoint Presentation</vt:lpstr>
      <vt:lpstr>PowerPoint Presentation</vt:lpstr>
      <vt:lpstr>EKF SLAM</vt:lpstr>
      <vt:lpstr>PowerPoint Presentation</vt:lpstr>
      <vt:lpstr>State Representation for EKF SLAM</vt:lpstr>
      <vt:lpstr>State Representation for EKF SLAM</vt:lpstr>
      <vt:lpstr>PowerPoint Presentation</vt:lpstr>
      <vt:lpstr>PowerPoint Presentation</vt:lpstr>
      <vt:lpstr>Filter Cycle for the EKF SLAM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concrete example of EKF SLAM</vt:lpstr>
      <vt:lpstr>EKF-SLAM: a concrete example of robot on a plane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Notes</vt:lpstr>
      <vt:lpstr>Loop Closing</vt:lpstr>
      <vt:lpstr>PowerPoint Presentation</vt:lpstr>
      <vt:lpstr>PowerPoint Presentation</vt:lpstr>
      <vt:lpstr>PowerPoint Presentation</vt:lpstr>
      <vt:lpstr>PowerPoint Presentation</vt:lpstr>
      <vt:lpstr>EKF SLAM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Examples of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mperkows</dc:creator>
  <cp:lastModifiedBy>mperkows</cp:lastModifiedBy>
  <cp:revision>29</cp:revision>
  <dcterms:created xsi:type="dcterms:W3CDTF">2013-01-24T00:13:37Z</dcterms:created>
  <dcterms:modified xsi:type="dcterms:W3CDTF">2014-03-11T23:57:56Z</dcterms:modified>
</cp:coreProperties>
</file>